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1"/>
  </p:notesMasterIdLst>
  <p:sldIdLst>
    <p:sldId id="256" r:id="rId2"/>
    <p:sldId id="258" r:id="rId3"/>
    <p:sldId id="261" r:id="rId4"/>
    <p:sldId id="296" r:id="rId5"/>
    <p:sldId id="318" r:id="rId6"/>
    <p:sldId id="259" r:id="rId7"/>
    <p:sldId id="317" r:id="rId8"/>
    <p:sldId id="297" r:id="rId9"/>
    <p:sldId id="298" r:id="rId10"/>
    <p:sldId id="301" r:id="rId11"/>
    <p:sldId id="302" r:id="rId12"/>
    <p:sldId id="303" r:id="rId13"/>
    <p:sldId id="304" r:id="rId14"/>
    <p:sldId id="306" r:id="rId15"/>
    <p:sldId id="305" r:id="rId16"/>
    <p:sldId id="307" r:id="rId17"/>
    <p:sldId id="308" r:id="rId18"/>
    <p:sldId id="309" r:id="rId19"/>
    <p:sldId id="310" r:id="rId20"/>
    <p:sldId id="311" r:id="rId21"/>
    <p:sldId id="312" r:id="rId22"/>
    <p:sldId id="316" r:id="rId23"/>
    <p:sldId id="319" r:id="rId24"/>
    <p:sldId id="313" r:id="rId25"/>
    <p:sldId id="314" r:id="rId26"/>
    <p:sldId id="320" r:id="rId27"/>
    <p:sldId id="322" r:id="rId28"/>
    <p:sldId id="315" r:id="rId29"/>
    <p:sldId id="277" r:id="rId30"/>
  </p:sldIdLst>
  <p:sldSz cx="9144000" cy="5143500" type="screen16x9"/>
  <p:notesSz cx="6858000" cy="9144000"/>
  <p:embeddedFontLst>
    <p:embeddedFont>
      <p:font typeface="Anaheim" panose="020B0604020202020204" charset="0"/>
      <p:regular r:id="rId32"/>
    </p:embeddedFont>
    <p:embeddedFont>
      <p:font typeface="Cambria Math" panose="02040503050406030204" pitchFamily="18" charset="0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DM Sans Medium" pitchFamily="2" charset="0"/>
      <p:regular r:id="rId38"/>
      <p:bold r:id="rId39"/>
      <p:italic r:id="rId40"/>
      <p:boldItalic r:id="rId41"/>
    </p:embeddedFont>
    <p:embeddedFont>
      <p:font typeface="Nunito Light" pitchFamily="2" charset="0"/>
      <p:regular r:id="rId42"/>
      <p:italic r:id="rId43"/>
    </p:embeddedFont>
    <p:embeddedFont>
      <p:font typeface="Playfair Display Medium" panose="020B0604020202020204" charset="0"/>
      <p:regular r:id="rId44"/>
      <p:bold r:id="rId45"/>
      <p:italic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3273A0-1DBF-4876-8E59-BFD55F757DC6}">
  <a:tblStyle styleId="{4D3273A0-1DBF-4876-8E59-BFD55F757D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503FE8-874C-46FA-A3B3-A48B3A26D33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7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9:58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24575,'1'4'0,"0"-1"0,1 0 0,-1 0 0,1 0 0,0 0 0,0 0 0,0 0 0,0-1 0,0 1 0,1-1 0,3 4 0,10 12 0,-8-5 0,1 1 0,1-1 0,20 20 0,-24-27 0,0-1 0,1-1 0,0 1 0,-1-1 0,1 0 0,1-1 0,-1 1 0,1-1 0,12 3 0,-6-3 0,5 3 0,1-1 0,0-1 0,-1-1 0,36 1 0,60-6 0,179 4 0,-275 1 0,1 1 0,-1 1 0,0 1 0,0 1 0,-1 0 0,1 2 0,-2 0 0,1 1 0,-1 0 0,16 14 0,-31-22 0,1 1 0,0 0 0,-1 0 0,1 0 0,-1 0 0,0 0 0,0 0 0,0 0 0,0 1 0,-1-1 0,1 1 0,-1-1 0,0 1 0,0-1 0,0 1 0,-1 0 0,1 0 0,-1-1 0,0 1 0,0 0 0,0 0 0,0 0 0,-1-1 0,0 1 0,-1 5 0,2-9 0,0 1 0,0-1 0,0 0 0,0 0 0,0 0 0,0 0 0,0 0 0,0 0 0,0 1 0,0-1 0,0 0 0,0 0 0,-1 0 0,1 0 0,0 0 0,0 0 0,0 0 0,0 0 0,0 1 0,0-1 0,0 0 0,0 0 0,0 0 0,0 0 0,-1 0 0,1 0 0,0 0 0,0 0 0,0 0 0,0 0 0,0 0 0,0 0 0,-1 0 0,1 0 0,0 0 0,0 0 0,0 0 0,0 0 0,0 0 0,0 0 0,-1 0 0,1 0 0,0 0 0,0 0 0,0 0 0,0 0 0,0 0 0,0 0 0,0 0 0,-1 0 0,1 0 0,0 0 0,0-1 0,0 1 0,0 0 0,0 0 0,0 0 0,0 0 0,0 0 0,-5-12 0,0-14 0,5 24 0,-2-16 0,1-1 0,1 1 0,1 0 0,3-21 0,-3 34 0,1 0 0,-1 0 0,1 0 0,0 0 0,0 0 0,0 0 0,0 1 0,1-1 0,0 1 0,0 0 0,0 0 0,1 0 0,-1 0 0,1 0 0,0 1 0,0 0 0,0 0 0,1 0 0,5-3 0,38-24 0,-38 22 0,2 1 0,-1 0 0,1 1 0,0 0 0,13-4 0,1 4 0,0 2 0,-1 1 0,1 2 0,0 0 0,0 1 0,33 5 0,39 12 0,-39-1 0,-50-12 0,0-1 0,0 0 0,1-1 0,-1 0 0,17 1 0,6-2 0,150-3 0,-163-1 0,0-2 0,0 1 0,-1-2 0,0-1 0,0 0 0,0-1 0,-1-1 0,0 0 0,-1-2 0,0 1 0,0-2 0,-1 0 0,19-21 0,-32 29 11,1 1 0,-1-1 0,0 0 0,0 0 0,0 0 0,0 0-1,-1 0 1,0 0 0,0 0 0,1-5 0,-1 7-79,-1 0 1,1-1-1,-1 1 1,0 0-1,0 0 1,0 0-1,0 0 1,0 0-1,0 0 1,0-1-1,-1 1 1,1 0-1,-1 0 1,1 0-1,-1 0 1,0 0-1,0 0 1,0 0-1,0 1 1,0-1-1,-3-3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2:19:02.4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24575,'0'11'0,"0"1"0,2-1 0,-1 0 0,1 0 0,1 0 0,0 0 0,5 11 0,2 1 0,2 0 0,15 20 0,17 39 0,-37-78 0,-9-17 0,-7-17 0,1 13 0,1 3 0,1-1 0,0 0 0,1 0 0,0 0 0,-2-17 0,7 27 0,-1 1 0,1 0 0,0 0 0,0-1 0,1 1 0,-1 0 0,1 0 0,0-1 0,0 1 0,0 0 0,1 0 0,-1 0 0,1 0 0,0 1 0,0-1 0,0 0 0,1 1 0,-1-1 0,1 1 0,0 0 0,0 0 0,0 0 0,0 0 0,6-3 0,-8 5 0,0 0 0,0 1 0,0-1 0,0 0 0,0 0 0,0 1 0,0-1 0,0 0 0,0 1 0,0-1 0,1 1 0,-1-1 0,0 1 0,0 0 0,1 0 0,-1 0 0,0-1 0,1 1 0,-1 0 0,0 1 0,0-1 0,3 0 0,-4 1 0,1 0 0,-1 0 0,0 0 0,0 0 0,1 0 0,-1 0 0,0 0 0,0 0 0,0 0 0,0 0 0,0 0 0,0 0 0,0 0 0,-1 0 0,1 0 0,0 0 0,0 0 0,-1 0 0,1 0 0,-1 0 0,1 0 0,-1 0 0,1 0 0,-1 0 0,1-1 0,-1 1 0,-1 1 0,-5 9 0,1 1 0,0-1 0,-8 24 0,13-31 0,-1 1 0,1 0 0,0-1 0,0 1 0,1 0 0,0 0 0,-1 0 0,2-1 0,-1 1 0,0 0 0,1 0 0,0 0 0,3 7 0,-3-10 0,0 0 0,0 0 0,1-1 0,-1 1 0,0-1 0,1 1 0,-1-1 0,1 0 0,0 0 0,-1 0 0,1 1 0,0-1 0,0-1 0,0 1 0,0 0 0,0 0 0,0-1 0,0 1 0,0-1 0,0 0 0,0 0 0,4 1 0,55-3 0,-40 0 0,-13 2-103,-5 1-12,0-1 0,0 0 1,0 0-1,1 0 0,-1 0 0,0-1 1,0 1-1,0-1 0,0 1 1,4-3-1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2:19:05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 24575,'2'8'0,"0"-1"0,0 1 0,0 0 0,1-1 0,0 0 0,1 0 0,0 0 0,0 0 0,0-1 0,1 1 0,0-1 0,6 7 0,23 34 0,-17-24 0,-9-25 0,-4-16 0,-3 4 31,1-1-1,1 1 1,6-18-1,-5 18-401,0-1-1,-1 1 0,2-16 0,-5 17-6454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2:19:09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133 1 24575,'-13'2'0,"1"1"0,0 0 0,0 1 0,0 1 0,0 0 0,-20 12 0,30-16 0,-1 1 0,2-1 0,-1 1 0,0 0 0,0 0 0,0-1 0,1 1 0,-1 0 0,1 1 0,-1-1 0,1 0 0,0 0 0,0 0 0,0 1 0,0-1 0,1 1 0,-1-1 0,0 1 0,1-1 0,0 1 0,0-1 0,-1 1 0,2-1 0,-1 1 0,0-1 0,0 1 0,1-1 0,-1 1 0,1-1 0,0 0 0,0 1 0,1 2 0,0 1 0,0-1 0,1 0 0,-1 0 0,1-1 0,0 1 0,0-1 0,1 1 0,-1-1 0,1 0 0,0 0 0,0 0 0,0-1 0,1 0 0,5 4 0,-2-3 0,1 1 0,1-2 0,-1 0 0,0 0 0,20 3 0,-27-6 0,-1 1 0,1-1 0,0 0 0,0 0 0,-1-1 0,1 1 0,0 0 0,0-1 0,-1 1 0,1-1 0,0 1 0,-1-1 0,1 0 0,0 1 0,-1-1 0,1 0 0,-1 0 0,0 0 0,1-1 0,-1 1 0,0 0 0,0 0 0,1-1 0,-1 1 0,0-1 0,0 1 0,-1-1 0,1 1 0,0-1 0,0 1 0,-1-1 0,1 0 0,-1 0 0,1 1 0,-1-1 0,0 0 0,0 0 0,0 1 0,0-1 0,0-2 0,-2-121 0,3 134 0,0-1 0,1 1 0,0-1 0,0 0 0,1 0 0,0 0 0,1 0 0,7 12 0,45 67 0,-39-63 0,-1-5 0,-13-16 0,0 1 0,0-1 0,0 1 0,-1 0 0,1-1 0,3 8 0,-13-28 0,2 6 0,1 0 0,1 0 0,-1 0 0,2-1 0,0 0 0,-1-12 0,4-89-1365,-1 99-5461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2:19:18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1 946 24575,'17'-28'0,"2"1"0,0 0 0,2 2 0,1 0 0,1 1 0,31-24 0,30-33 0,92-89 0,-99 101 0,114-138 0,-60 39 0,-116 151 0,-14 16 0,0 0 0,0 0 0,0 0 0,1-1 0,-1 1 0,0 0 0,0-1 0,-1 1 0,1-1 0,0 1 0,0-1 0,0-2 0,-2 3 0,1 0 0,-1 1 0,0-1 0,0 0 0,0 1 0,0-1 0,0 0 0,0 1 0,0-1 0,0 1 0,0-1 0,0 1 0,0 0 0,0-1 0,0 1 0,0 0 0,0 0 0,0 0 0,0 0 0,-1 0 0,1 0 0,0 0 0,0 0 0,0 0 0,-2 1 0,-146 0 0,163 2 0,-1 0 0,0 0 0,0 1 0,0 0 0,-1 2 0,1-1 0,-1 1 0,17 13 0,-25-17 0,0 1 0,0-1 0,-1 1 0,1 0 0,-1 0 0,0 0 0,0 1 0,0-1 0,0 1 0,-1-1 0,1 1 0,-1 0 0,0 0 0,0 0 0,2 7 0,-1 1 0,-1 0 0,0 0 0,-1 1 0,0 13 0,-1-14 0,0 0 0,2 0 0,-1-1 0,6 20 0,-4-24-1365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1:51:4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24575,'15'8'0,"1"1"0,-2 1 0,1 0 0,-1 1 0,-1 0 0,0 2 0,21 23 0,-28-25 0,0-1 0,-1 1 0,0 0 0,-1 0 0,0 1 0,0-1 0,-1 1 0,-1 0 0,0-1 0,0 23 0,-2 11 0,-8 67 0,5-82 0,-21 106 0,1-1 0,20 49 0,5-98 0,-1-64 0,1 0 0,0-1 0,2 1 0,1-1 0,0 0 0,2 0 0,0 0 0,14 26 0,-12-31 0,1-1 0,0 0 0,1-1 0,0 0 0,1 0 0,1-2 0,0 1 0,19 12 0,-3-5 0,2-1 0,1-1 0,36 14 0,-59-28 0,-2-1 0,0 0 0,0 0 0,-1 1 0,1 0 0,10 8 0,-16-11 0,0 0 0,0 0 0,0 0 0,-1 0 0,1 0 0,0 0 0,-1 0 0,1 1 0,0-1 0,-1 0 0,1 0 0,-1 1 0,0-1 0,1 0 0,-1 0 0,0 1 0,0-1 0,0 0 0,0 1 0,0-1 0,0 0 0,0 1 0,-1-1 0,1 0 0,0 1 0,-1-1 0,1 0 0,-1 0 0,1 1 0,-1-1 0,0 0 0,1 0 0,-1 0 0,0 0 0,0 0 0,0 0 0,0 0 0,0 0 0,-1 1 0,-68 63 0,54-53 0,1 1 0,1 0 0,0 2 0,1-1 0,0 2 0,-14 23 0,15-15 0,0 2 0,2-1 0,1 1 0,1 1 0,1 0 0,-5 48 0,-6 24 0,9-57 0,3 2 0,-4 74 0,12-49 0,-3 97 0,0-158 0,1 0 0,-2 0 0,1 0 0,-1 0 0,0-1 0,-1 1 0,0 0 0,0-1 0,-1 0 0,0 0 0,0 0 0,0 0 0,-1 0 0,0-1 0,-1 0 0,1 0 0,-1-1 0,0 1 0,0-1 0,-1 0 0,0-1 0,0 0 0,0 0 0,0 0 0,0-1 0,-1 0 0,1 0 0,-1-1 0,0 0 0,0-1 0,-15 2 0,6-3 15,1-1 0,-1 0 0,1-2 0,0 0 0,0 0 1,-24-9-1,-89-44-1082,115 49 663,-1 0-6422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62641760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62641760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83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43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8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122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00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560825"/>
            <a:ext cx="4595700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75" y="1007350"/>
            <a:ext cx="2208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6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762200"/>
            <a:ext cx="282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734600"/>
            <a:ext cx="1288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 flipH="1">
            <a:off x="5468450" y="819367"/>
            <a:ext cx="2623800" cy="3826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" name="Google Shape;17;p3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3225" y="734725"/>
            <a:ext cx="3737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13225" y="1878000"/>
            <a:ext cx="43374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5806850" y="658413"/>
            <a:ext cx="2623800" cy="3826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" name="Google Shape;40;p7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7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648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3760200" y="26483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474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 hasCustomPrompt="1"/>
          </p:nvPr>
        </p:nvSpPr>
        <p:spPr>
          <a:xfrm>
            <a:off x="3760200" y="32474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8465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3760200" y="38465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454700" y="264840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454700" y="32474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1454700" y="3846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4494900" y="264840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494900" y="32474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4494900" y="3846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74" name="Google Shape;74;p13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3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720000" y="1187604"/>
            <a:ext cx="7704000" cy="28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07" name="Google Shape;107;p19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9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720000" y="1187589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12" name="Google Shape;112;p20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20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5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5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65" r:id="rId7"/>
    <p:sldLayoutId id="2147483666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customXml" Target="../ink/ink3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customXml" Target="../ink/ink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openai.com/research-covers/language-unsupervised/language_understanding_paper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abs/1706.03762" TargetMode="External"/><Relationship Id="rId5" Type="http://schemas.openxmlformats.org/officeDocument/2006/relationships/hyperlink" Target="https://arxiv.org/pdf/2005.14165.pdf" TargetMode="External"/><Relationship Id="rId4" Type="http://schemas.openxmlformats.org/officeDocument/2006/relationships/hyperlink" Target="https://cdn.openai.com/better-language-models/language_models_are_unsupervised_multitask_learner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openai.com/research-covers/language-unsupervised/language_understanding_paper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pdf/2005.14165.pdf" TargetMode="External"/><Relationship Id="rId4" Type="http://schemas.openxmlformats.org/officeDocument/2006/relationships/hyperlink" Target="https://cdn.openai.com/better-language-models/language_models_are_unsupervised_multitask_learner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ctrTitle"/>
          </p:nvPr>
        </p:nvSpPr>
        <p:spPr>
          <a:xfrm>
            <a:off x="734825" y="633888"/>
            <a:ext cx="4595700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Chat GPT actually Work? 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5232181" y="3883825"/>
            <a:ext cx="2208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Tanishq Sadanala,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r.Zhongmei yao</a:t>
            </a:r>
            <a:endParaRPr dirty="0"/>
          </a:p>
        </p:txBody>
      </p:sp>
      <p:sp>
        <p:nvSpPr>
          <p:cNvPr id="176" name="Google Shape;176;p30"/>
          <p:cNvSpPr txBox="1"/>
          <p:nvPr/>
        </p:nvSpPr>
        <p:spPr>
          <a:xfrm>
            <a:off x="734825" y="367750"/>
            <a:ext cx="1699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Presentation on GPT</a:t>
            </a:r>
            <a:endParaRPr sz="10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3B3E-AB3F-A8D8-E81F-A73E8E0E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E&amp;D model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DC217-C629-180C-6820-9A2AEA99F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Encoder contains RNN network that takes the </a:t>
            </a:r>
            <a:r>
              <a:rPr lang="en-IN" dirty="0">
                <a:solidFill>
                  <a:srgbClr val="00B0F0"/>
                </a:solidFill>
              </a:rPr>
              <a:t>input in a sequence </a:t>
            </a:r>
            <a:r>
              <a:rPr lang="en-IN" dirty="0"/>
              <a:t>and tokenizes the sentence </a:t>
            </a:r>
          </a:p>
          <a:p>
            <a:r>
              <a:rPr lang="en-IN" dirty="0"/>
              <a:t>It only contains one block and connects to itself.</a:t>
            </a:r>
          </a:p>
          <a:p>
            <a:r>
              <a:rPr lang="en-IN" dirty="0"/>
              <a:t>But the time steps can be unfolded to get a better visualization.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All we are trying to do is to </a:t>
            </a:r>
            <a:r>
              <a:rPr lang="en-IN" b="1" u="sng" dirty="0"/>
              <a:t>minimize the negative log likelihood </a:t>
            </a:r>
            <a:r>
              <a:rPr lang="en-IN" dirty="0"/>
              <a:t>to get better predictions</a:t>
            </a:r>
          </a:p>
          <a:p>
            <a:endParaRPr lang="en-US" dirty="0"/>
          </a:p>
        </p:txBody>
      </p:sp>
      <p:pic>
        <p:nvPicPr>
          <p:cNvPr id="2056" name="Picture 8" descr="vani">
            <a:extLst>
              <a:ext uri="{FF2B5EF4-FFF2-40B4-BE49-F238E27FC236}">
                <a16:creationId xmlns:a16="http://schemas.microsoft.com/office/drawing/2014/main" id="{CD5704A1-B003-8833-8687-78902801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39" y="2268968"/>
            <a:ext cx="5351721" cy="178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2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0B6E-0D85-0E32-7CC0-A313215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2CD1-A3AF-F361-C78D-B4633F51E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issue arises at the </a:t>
            </a:r>
            <a:r>
              <a:rPr lang="en-US" dirty="0">
                <a:solidFill>
                  <a:srgbClr val="0070C0"/>
                </a:solidFill>
              </a:rPr>
              <a:t>context vector </a:t>
            </a:r>
            <a:r>
              <a:rPr lang="en-US" dirty="0"/>
              <a:t>(latent space), where all input sequence information is condensed into one large vector space and sent to the decoder.</a:t>
            </a:r>
          </a:p>
          <a:p>
            <a:endParaRPr lang="en-US" dirty="0"/>
          </a:p>
          <a:p>
            <a:r>
              <a:rPr lang="en-US" dirty="0"/>
              <a:t>The expectation is for the model to </a:t>
            </a:r>
            <a:r>
              <a:rPr lang="en-US" i="1" u="sng" dirty="0"/>
              <a:t>retain</a:t>
            </a:r>
            <a:r>
              <a:rPr lang="en-US" dirty="0"/>
              <a:t> this information until the decoding stage, but it </a:t>
            </a:r>
            <a:r>
              <a:rPr lang="en-US" i="1" dirty="0"/>
              <a:t>often fails</a:t>
            </a:r>
            <a:r>
              <a:rPr lang="en-US" dirty="0"/>
              <a:t> to do so.</a:t>
            </a:r>
          </a:p>
          <a:p>
            <a:endParaRPr lang="en-US" dirty="0"/>
          </a:p>
          <a:p>
            <a:r>
              <a:rPr lang="en-US" dirty="0"/>
              <a:t>Various versions of RNN, such as LSTM and GRU, have been developed to address this issue and enable the model to preserve information until the very end.</a:t>
            </a:r>
          </a:p>
        </p:txBody>
      </p:sp>
      <p:pic>
        <p:nvPicPr>
          <p:cNvPr id="3074" name="Picture 2" descr="A Brief Introduction to Recurrent Neural Networks | by Jonte Dancker |  Towards Data Science">
            <a:extLst>
              <a:ext uri="{FF2B5EF4-FFF2-40B4-BE49-F238E27FC236}">
                <a16:creationId xmlns:a16="http://schemas.microsoft.com/office/drawing/2014/main" id="{1152FC14-BD5C-FC74-979B-D417BCED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404" y="3370701"/>
            <a:ext cx="5415607" cy="156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54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D289-E4C9-92A1-E7F1-ED5B88D73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9EDF-D086-26C7-0B49-ED19FA19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(Encoding)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5D8D1-7252-9A70-5D64-EF8ABB2FF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Attention is proposed in 2015 (Bengio et. al.)</a:t>
            </a:r>
          </a:p>
          <a:p>
            <a:pPr marL="152400" indent="0">
              <a:buNone/>
            </a:pPr>
            <a:endParaRPr lang="en-IN" dirty="0"/>
          </a:p>
          <a:p>
            <a:r>
              <a:rPr lang="en-IN" dirty="0"/>
              <a:t>Attention focuses on looking all the inputs at each time step.</a:t>
            </a:r>
          </a:p>
          <a:p>
            <a:pPr marL="152400" indent="0">
              <a:buNone/>
            </a:pPr>
            <a:endParaRPr lang="en-IN" dirty="0"/>
          </a:p>
          <a:p>
            <a:r>
              <a:rPr lang="en-IN" dirty="0"/>
              <a:t>In this way we can see the ground truth and make a higher prediction probability.</a:t>
            </a:r>
          </a:p>
          <a:p>
            <a:pPr marL="152400" indent="0">
              <a:buNone/>
            </a:pPr>
            <a:endParaRPr lang="en-IN" dirty="0"/>
          </a:p>
        </p:txBody>
      </p:sp>
      <p:pic>
        <p:nvPicPr>
          <p:cNvPr id="7" name="nmt-model-fast-ezgif.com-gif-to-mp4-converter">
            <a:hlinkClick r:id="" action="ppaction://media"/>
            <a:extLst>
              <a:ext uri="{FF2B5EF4-FFF2-40B4-BE49-F238E27FC236}">
                <a16:creationId xmlns:a16="http://schemas.microsoft.com/office/drawing/2014/main" id="{8DDBBE5F-799F-3C99-519B-9C23634A0A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1436" y="2767607"/>
            <a:ext cx="4114542" cy="209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0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5B42D82-626E-9D02-FEA0-A353F0E3D602}"/>
              </a:ext>
            </a:extLst>
          </p:cNvPr>
          <p:cNvSpPr txBox="1">
            <a:spLocks/>
          </p:cNvSpPr>
          <p:nvPr/>
        </p:nvSpPr>
        <p:spPr>
          <a:xfrm>
            <a:off x="720000" y="1187604"/>
            <a:ext cx="4765172" cy="36041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26" name="Picture 25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EBD0FFE3-9F9C-F38D-9631-B5A34308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 contrast="100000"/>
                    </a14:imgEffect>
                  </a14:imgLayer>
                </a14:imgProps>
              </a:ext>
            </a:extLst>
          </a:blip>
          <a:srcRect l="4445" t="1799" r="12188" b="5183"/>
          <a:stretch/>
        </p:blipFill>
        <p:spPr>
          <a:xfrm rot="5400000">
            <a:off x="-152164" y="419624"/>
            <a:ext cx="5143501" cy="43042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FFB576D-DC60-6418-9B4D-3FBC418755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000"/>
                    </a14:imgEffect>
                    <a14:imgEffect>
                      <a14:saturation sat="168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5443" y="503711"/>
            <a:ext cx="3698607" cy="22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4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C8F5-B699-7A66-6C9A-56F8AA1F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Picture 27" descr="A paper with text and drawings&#10;&#10;Description automatically generated">
            <a:extLst>
              <a:ext uri="{FF2B5EF4-FFF2-40B4-BE49-F238E27FC236}">
                <a16:creationId xmlns:a16="http://schemas.microsoft.com/office/drawing/2014/main" id="{8CDC7E88-2512-B748-E320-7B8D642EC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5000" contrast="100000"/>
                    </a14:imgEffect>
                  </a14:imgLayer>
                </a14:imgProps>
              </a:ext>
            </a:extLst>
          </a:blip>
          <a:srcRect l="13333" t="3146" r="6802" b="7248"/>
          <a:stretch/>
        </p:blipFill>
        <p:spPr>
          <a:xfrm rot="5400000">
            <a:off x="-152541" y="438149"/>
            <a:ext cx="5071043" cy="426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DDEB2-1624-6D5F-AF26-E4D15892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817" y="803563"/>
            <a:ext cx="3857903" cy="30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8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4F48-096A-B05E-05EE-D5C93A63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Cont.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D44A8B-DF87-B1E8-409A-FEEAF07005BE}"/>
              </a:ext>
            </a:extLst>
          </p:cNvPr>
          <p:cNvSpPr txBox="1">
            <a:spLocks/>
          </p:cNvSpPr>
          <p:nvPr/>
        </p:nvSpPr>
        <p:spPr>
          <a:xfrm>
            <a:off x="720000" y="1187604"/>
            <a:ext cx="7704000" cy="286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Attention is calculated at each hidden representation and projected onto each input layer, resulting in </a:t>
            </a:r>
            <a:r>
              <a:rPr lang="en-US" dirty="0">
                <a:solidFill>
                  <a:srgbClr val="00B0F0"/>
                </a:solidFill>
              </a:rPr>
              <a:t>soft probabilities</a:t>
            </a:r>
            <a:r>
              <a:rPr lang="en-US" dirty="0"/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These probabilities provide </a:t>
            </a:r>
            <a:r>
              <a:rPr lang="en-US" u="sng" dirty="0"/>
              <a:t>high and low weights </a:t>
            </a:r>
            <a:r>
              <a:rPr lang="en-US" dirty="0"/>
              <a:t>during training, aiding the machine in understanding what to predict.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All context vectors at each time stamp are </a:t>
            </a:r>
            <a:r>
              <a:rPr lang="en-US" dirty="0">
                <a:solidFill>
                  <a:srgbClr val="00B0F0"/>
                </a:solidFill>
              </a:rPr>
              <a:t>concatenated</a:t>
            </a:r>
            <a:r>
              <a:rPr lang="en-US" dirty="0"/>
              <a:t> into the hidden representation at that time frame to generate predictions or translations.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This approach leads to significant improvements, as it enables GPU performance by </a:t>
            </a:r>
            <a:r>
              <a:rPr lang="en-US" b="1" dirty="0"/>
              <a:t>parallelizing data calculations</a:t>
            </a:r>
            <a:r>
              <a:rPr lang="en-US" dirty="0"/>
              <a:t> similar to feedforward networks, without relying on output data.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Consequently, large datasets can be efficiently represented in vector forms, facilitating parallelized calculations.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34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2DC6-F484-34F9-A344-40B1D527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with keys, Queries, Values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E337D-3896-8A35-688F-57B493323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 the paper Attention is all you need., Vaswani et.al has proposed self-attention.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Queries – Vector from which attention is looking</a:t>
            </a:r>
          </a:p>
          <a:p>
            <a:r>
              <a:rPr lang="en-IN" dirty="0"/>
              <a:t>Keys – vector at which query looks to compute weights</a:t>
            </a:r>
          </a:p>
          <a:p>
            <a:r>
              <a:rPr lang="en-IN" dirty="0"/>
              <a:t>Values – Their weighted sum is attention output</a:t>
            </a:r>
          </a:p>
          <a:p>
            <a:endParaRPr lang="en-IN" dirty="0"/>
          </a:p>
          <a:p>
            <a:pPr marL="1524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CC95A-4819-1EE4-AEBA-6AC05ED32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69"/>
          <a:stretch/>
        </p:blipFill>
        <p:spPr>
          <a:xfrm>
            <a:off x="3122393" y="1652967"/>
            <a:ext cx="1622925" cy="20608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167B83-879E-4B5A-9F7E-C2D5385735A5}"/>
                  </a:ext>
                </a:extLst>
              </p14:cNvPr>
              <p14:cNvContentPartPr/>
              <p14:nvPr/>
            </p14:nvContentPartPr>
            <p14:xfrm>
              <a:off x="3490636" y="3408820"/>
              <a:ext cx="757440" cy="182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167B83-879E-4B5A-9F7E-C2D5385735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1996" y="3400180"/>
                <a:ext cx="775080" cy="20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093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44E0-4820-2930-70E8-2F4E6002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BFCC-8A1F-ECC5-EF2A-2701E11C5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Mathematically, represented as 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do scale dot product for keeping all the vector space/span in same dimension.</a:t>
            </a:r>
          </a:p>
          <a:p>
            <a:r>
              <a:rPr lang="en-IN" dirty="0"/>
              <a:t>This way we get similarity matrix to high accuracy.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9E9C0-D675-3C44-AC91-0EFC9239A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2" t="20249" r="2970" b="8817"/>
          <a:stretch/>
        </p:blipFill>
        <p:spPr>
          <a:xfrm>
            <a:off x="1247849" y="1660265"/>
            <a:ext cx="3324151" cy="517278"/>
          </a:xfrm>
          <a:prstGeom prst="rect">
            <a:avLst/>
          </a:prstGeom>
        </p:spPr>
      </p:pic>
      <p:pic>
        <p:nvPicPr>
          <p:cNvPr id="8194" name="Picture 2" descr="Essential Math for Data Science: Scalars and Vectors">
            <a:extLst>
              <a:ext uri="{FF2B5EF4-FFF2-40B4-BE49-F238E27FC236}">
                <a16:creationId xmlns:a16="http://schemas.microsoft.com/office/drawing/2014/main" id="{D2847859-CB7B-FFF5-4C12-7FCF7253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220" y="2680855"/>
            <a:ext cx="2600780" cy="235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68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CD6FB-4C56-CCE4-98E2-63F70008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Multi-head &amp; masked attention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A7A65-EF4C-DE4A-E9D1-FDBFCB9E3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87589"/>
            <a:ext cx="4708891" cy="3416400"/>
          </a:xfrm>
        </p:spPr>
        <p:txBody>
          <a:bodyPr/>
          <a:lstStyle/>
          <a:p>
            <a:r>
              <a:rPr lang="en-IN" dirty="0"/>
              <a:t>W</a:t>
            </a:r>
            <a:r>
              <a:rPr lang="en-US" dirty="0"/>
              <a:t>e have been seeing single Attention layer till now. But, in a sentence, we </a:t>
            </a:r>
            <a:r>
              <a:rPr lang="en-US" i="1" u="sng" dirty="0"/>
              <a:t>might be giving </a:t>
            </a:r>
            <a:r>
              <a:rPr lang="en-US" dirty="0"/>
              <a:t>weights regarding only on certain semantic info or Syntactic info.</a:t>
            </a:r>
          </a:p>
          <a:p>
            <a:r>
              <a:rPr lang="en-US" dirty="0"/>
              <a:t>The selection process in these layers is like a black box.</a:t>
            </a:r>
          </a:p>
          <a:p>
            <a:r>
              <a:rPr lang="en-US" dirty="0"/>
              <a:t>To understand what the machine picks up, additional layers are added, similar to how </a:t>
            </a:r>
            <a:r>
              <a:rPr lang="en-US" dirty="0">
                <a:solidFill>
                  <a:srgbClr val="00B050"/>
                </a:solidFill>
              </a:rPr>
              <a:t>CNN adds filters</a:t>
            </a:r>
            <a:r>
              <a:rPr lang="en-US" dirty="0"/>
              <a:t>.</a:t>
            </a:r>
          </a:p>
          <a:p>
            <a:r>
              <a:rPr lang="en-US" dirty="0"/>
              <a:t>This helps in capturing various features in different filters, bridging the black box gap.</a:t>
            </a:r>
          </a:p>
          <a:p>
            <a:r>
              <a:rPr lang="en-US" dirty="0"/>
              <a:t>This is called multi-head attention.</a:t>
            </a:r>
          </a:p>
        </p:txBody>
      </p:sp>
      <p:pic>
        <p:nvPicPr>
          <p:cNvPr id="4" name="multi_head">
            <a:hlinkClick r:id="" action="ppaction://media"/>
            <a:extLst>
              <a:ext uri="{FF2B5EF4-FFF2-40B4-BE49-F238E27FC236}">
                <a16:creationId xmlns:a16="http://schemas.microsoft.com/office/drawing/2014/main" id="{395F6528-088D-3F2D-504E-A894751F5B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0368" y="1187589"/>
            <a:ext cx="3356418" cy="3082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9D308-9B7F-FB5B-3A09-BD709AD92DCD}"/>
              </a:ext>
            </a:extLst>
          </p:cNvPr>
          <p:cNvSpPr txBox="1"/>
          <p:nvPr/>
        </p:nvSpPr>
        <p:spPr>
          <a:xfrm>
            <a:off x="7892327" y="4270094"/>
            <a:ext cx="1328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 </a:t>
            </a:r>
            <a:r>
              <a:rPr lang="en-IN" sz="1000" dirty="0"/>
              <a:t>©</a:t>
            </a:r>
            <a:r>
              <a:rPr lang="en-IN" sz="900" dirty="0"/>
              <a:t>Lena </a:t>
            </a:r>
            <a:r>
              <a:rPr lang="en-IN" sz="900" dirty="0" err="1"/>
              <a:t>Voita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8729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FD72-8F56-2742-E215-378AC1F1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Masked Attn.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7798D-2060-D07C-4614-A967ECEA1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87588"/>
            <a:ext cx="4496106" cy="3846149"/>
          </a:xfrm>
        </p:spPr>
        <p:txBody>
          <a:bodyPr/>
          <a:lstStyle/>
          <a:p>
            <a:r>
              <a:rPr lang="en-US" dirty="0"/>
              <a:t>Decoder's self-attention allows tokens to "</a:t>
            </a:r>
            <a:r>
              <a:rPr lang="en-US" dirty="0">
                <a:solidFill>
                  <a:srgbClr val="00B050"/>
                </a:solidFill>
              </a:rPr>
              <a:t>look at previous tokens</a:t>
            </a:r>
            <a:r>
              <a:rPr lang="en-US" dirty="0"/>
              <a:t>" during generation.</a:t>
            </a:r>
          </a:p>
          <a:p>
            <a:r>
              <a:rPr lang="en-US" dirty="0"/>
              <a:t> Unlike the encoder, the decoder generates one token at a time.</a:t>
            </a:r>
          </a:p>
          <a:p>
            <a:r>
              <a:rPr lang="en-US" dirty="0"/>
              <a:t>Masked self-attention </a:t>
            </a:r>
            <a:r>
              <a:rPr lang="en-US" u="sng" dirty="0"/>
              <a:t>prevents</a:t>
            </a:r>
            <a:r>
              <a:rPr lang="en-US" dirty="0"/>
              <a:t> the decoder from </a:t>
            </a:r>
            <a:r>
              <a:rPr lang="en-US" b="1" dirty="0"/>
              <a:t>looking ahead</a:t>
            </a:r>
            <a:r>
              <a:rPr lang="en-US" dirty="0"/>
              <a:t> during generation.</a:t>
            </a:r>
          </a:p>
          <a:p>
            <a:r>
              <a:rPr lang="en-US" dirty="0"/>
              <a:t>During </a:t>
            </a:r>
            <a:r>
              <a:rPr lang="en-US" dirty="0">
                <a:solidFill>
                  <a:srgbClr val="0070C0"/>
                </a:solidFill>
              </a:rPr>
              <a:t>training</a:t>
            </a:r>
            <a:r>
              <a:rPr lang="en-US" dirty="0"/>
              <a:t>, reference translations are used to feed the whole target sentence to the decoder </a:t>
            </a:r>
            <a:r>
              <a:rPr lang="en-US" dirty="0">
                <a:solidFill>
                  <a:srgbClr val="0070C0"/>
                </a:solidFill>
              </a:rPr>
              <a:t>without masks</a:t>
            </a:r>
            <a:r>
              <a:rPr lang="en-US" dirty="0"/>
              <a:t>.</a:t>
            </a:r>
          </a:p>
          <a:p>
            <a:r>
              <a:rPr lang="en-US" dirty="0"/>
              <a:t>The Transformer's computational efficiency, without recurrence, enables processing all tokens at once, making it </a:t>
            </a:r>
            <a:r>
              <a:rPr lang="en-US" i="1" u="sng" dirty="0"/>
              <a:t>faster for training </a:t>
            </a:r>
            <a:r>
              <a:rPr lang="en-US" dirty="0"/>
              <a:t>compared to recurrent models.</a:t>
            </a:r>
          </a:p>
        </p:txBody>
      </p:sp>
      <p:pic>
        <p:nvPicPr>
          <p:cNvPr id="4" name="masked_self_attn">
            <a:hlinkClick r:id="" action="ppaction://media"/>
            <a:extLst>
              <a:ext uri="{FF2B5EF4-FFF2-40B4-BE49-F238E27FC236}">
                <a16:creationId xmlns:a16="http://schemas.microsoft.com/office/drawing/2014/main" id="{27699B22-A67B-4111-FB4D-A44267B2B6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8990" y="849509"/>
            <a:ext cx="3368885" cy="2998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D310F8-A4DF-E373-199C-B2201854F47A}"/>
              </a:ext>
            </a:extLst>
          </p:cNvPr>
          <p:cNvSpPr txBox="1"/>
          <p:nvPr/>
        </p:nvSpPr>
        <p:spPr>
          <a:xfrm>
            <a:off x="7815533" y="3848287"/>
            <a:ext cx="1328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 </a:t>
            </a:r>
            <a:r>
              <a:rPr lang="en-IN" sz="1000" dirty="0"/>
              <a:t>©</a:t>
            </a:r>
            <a:r>
              <a:rPr lang="en-IN" sz="900" dirty="0"/>
              <a:t>Lena </a:t>
            </a:r>
            <a:r>
              <a:rPr lang="en-IN" sz="900" dirty="0" err="1"/>
              <a:t>Voita</a:t>
            </a:r>
            <a:endParaRPr lang="en-US" sz="1100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5610680-35E5-1B1A-CF37-FB4C27652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422" y="4205695"/>
            <a:ext cx="1922706" cy="366759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8B7073C-A283-02DD-AD3B-2E2FF10B5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422" y="4666980"/>
            <a:ext cx="1771510" cy="3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720000" y="5453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2"/>
          </p:nvPr>
        </p:nvSpPr>
        <p:spPr>
          <a:xfrm>
            <a:off x="720000" y="249503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o1</a:t>
            </a:r>
            <a:endParaRPr dirty="0"/>
          </a:p>
        </p:txBody>
      </p:sp>
      <p:sp>
        <p:nvSpPr>
          <p:cNvPr id="193" name="Google Shape;193;p32"/>
          <p:cNvSpPr txBox="1">
            <a:spLocks noGrp="1"/>
          </p:cNvSpPr>
          <p:nvPr>
            <p:ph type="title" idx="4"/>
          </p:nvPr>
        </p:nvSpPr>
        <p:spPr>
          <a:xfrm>
            <a:off x="720000" y="309410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title" idx="5"/>
          </p:nvPr>
        </p:nvSpPr>
        <p:spPr>
          <a:xfrm>
            <a:off x="4494900" y="24628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6"/>
          </p:nvPr>
        </p:nvSpPr>
        <p:spPr>
          <a:xfrm>
            <a:off x="720000" y="369318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7"/>
          </p:nvPr>
        </p:nvSpPr>
        <p:spPr>
          <a:xfrm>
            <a:off x="4494900" y="30619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1"/>
          </p:nvPr>
        </p:nvSpPr>
        <p:spPr>
          <a:xfrm>
            <a:off x="1454700" y="24950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ChatGPT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8"/>
          </p:nvPr>
        </p:nvSpPr>
        <p:spPr>
          <a:xfrm>
            <a:off x="1454700" y="3094097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 of GPT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ubTitle" idx="9"/>
          </p:nvPr>
        </p:nvSpPr>
        <p:spPr>
          <a:xfrm>
            <a:off x="1454700" y="369317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Working Motive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14"/>
          </p:nvPr>
        </p:nvSpPr>
        <p:spPr>
          <a:xfrm>
            <a:off x="5229600" y="2462884"/>
            <a:ext cx="348909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Other Models using GPT</a:t>
            </a:r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5"/>
          </p:nvPr>
        </p:nvSpPr>
        <p:spPr>
          <a:xfrm>
            <a:off x="5229599" y="3061959"/>
            <a:ext cx="2787623" cy="7018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Limitations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947D-72BB-C602-7A2C-31DD1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Positional Encoding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A0D73-914D-B5BB-22B5-54F6167AE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Positional encodings are essential in Transformers to convey the order of input tokens.</a:t>
            </a:r>
          </a:p>
          <a:p>
            <a:r>
              <a:rPr lang="en-US" dirty="0"/>
              <a:t>Two sets of embeddings are used: token embeddings and positional embeddings.</a:t>
            </a:r>
          </a:p>
          <a:p>
            <a:r>
              <a:rPr lang="en-US" dirty="0"/>
              <a:t>The input representation of a token is the sum of its token embedding and positional embedding.</a:t>
            </a:r>
          </a:p>
          <a:p>
            <a:r>
              <a:rPr lang="en-US" dirty="0"/>
              <a:t>Fixed positional encodings are employed in Transformers, utilizing sinusoidal functions.</a:t>
            </a:r>
          </a:p>
          <a:p>
            <a:r>
              <a:rPr lang="en-US" dirty="0"/>
              <a:t>The formula for fixed positional encodings is: </a:t>
            </a:r>
          </a:p>
          <a:p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AB650D8-AEB4-ACDD-2272-1F7B60AD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2" y="3581451"/>
            <a:ext cx="3245316" cy="748919"/>
          </a:xfrm>
          <a:prstGeom prst="rect">
            <a:avLst/>
          </a:prstGeom>
        </p:spPr>
      </p:pic>
      <p:pic>
        <p:nvPicPr>
          <p:cNvPr id="2050" name="Picture 2" descr="Visualization of the positional encoding | Download Scientific Diagram">
            <a:extLst>
              <a:ext uri="{FF2B5EF4-FFF2-40B4-BE49-F238E27FC236}">
                <a16:creationId xmlns:a16="http://schemas.microsoft.com/office/drawing/2014/main" id="{162D6164-75E6-C371-C6D2-B29C57D7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29" y="3113741"/>
            <a:ext cx="3008983" cy="17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24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7FF0432-BCFA-70FD-E553-1156E19B92A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3309" y="444270"/>
                <a:ext cx="7704000" cy="3416400"/>
              </a:xfrm>
            </p:spPr>
            <p:txBody>
              <a:bodyPr/>
              <a:lstStyle/>
              <a:p>
                <a:pPr marL="152400" indent="0">
                  <a:buNone/>
                </a:pPr>
                <a:r>
                  <a:rPr lang="en-US" b="1" dirty="0"/>
                  <a:t>Residual Connections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Gradient Flow: Residual connections aid gradient flow by providing shortcut paths, easing training.</a:t>
                </a:r>
              </a:p>
              <a:p>
                <a:r>
                  <a:rPr lang="en-US" dirty="0"/>
                  <a:t>Deep Stacking: They enable the effective stacking of layers, facilitating deeper architectures.</a:t>
                </a:r>
              </a:p>
              <a:p>
                <a:r>
                  <a:rPr lang="en-US" dirty="0"/>
                  <a:t>Training Enhancement: Residual connections mitigate gradient degradation, enhancing training stability.</a:t>
                </a:r>
              </a:p>
              <a:p>
                <a:pPr marL="152400" indent="0">
                  <a:buNone/>
                </a:pPr>
                <a:endParaRPr lang="en-US" dirty="0"/>
              </a:p>
              <a:p>
                <a:pPr marL="152400" indent="0">
                  <a:buNone/>
                </a:pPr>
                <a:r>
                  <a:rPr lang="en-US" b="1" dirty="0"/>
                  <a:t>Layer Normalization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Batch-wise Regulation: Layer normalization independently normalizes each example in a batch, regulating information flow.</a:t>
                </a:r>
              </a:p>
              <a:p>
                <a:r>
                  <a:rPr lang="en-US" dirty="0"/>
                  <a:t>Stability and Quality: Improves convergence stability and prediction quality by reducing internal covariate shift.</a:t>
                </a:r>
              </a:p>
              <a:p>
                <a:r>
                  <a:rPr lang="en-US" dirty="0"/>
                  <a:t>Trainable Parameters: Includes trainable parameters γ and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for rescaling, enhancing model adaptability.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7FF0432-BCFA-70FD-E553-1156E19B92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3309" y="444270"/>
                <a:ext cx="7704000" cy="3416400"/>
              </a:xfrm>
              <a:blipFill>
                <a:blip r:embed="rId2"/>
                <a:stretch>
                  <a:fillRect b="-2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10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94A9-BCED-192B-03EA-F8F2B33B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 Attention(Decoding)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424ED-DEDD-9D2C-8FDE-2AA0A337F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87532"/>
            <a:ext cx="4382512" cy="3668414"/>
          </a:xfrm>
        </p:spPr>
        <p:txBody>
          <a:bodyPr/>
          <a:lstStyle/>
          <a:p>
            <a:r>
              <a:rPr lang="en-US" b="1" dirty="0"/>
              <a:t>Keys Extraction</a:t>
            </a:r>
            <a:r>
              <a:rPr lang="en-US" dirty="0"/>
              <a:t>: Extract keys from the encoder outputs for each decoding step.</a:t>
            </a:r>
          </a:p>
          <a:p>
            <a:endParaRPr lang="en-US" dirty="0"/>
          </a:p>
          <a:p>
            <a:r>
              <a:rPr lang="en-US" b="1" dirty="0"/>
              <a:t>Dot Product</a:t>
            </a:r>
            <a:r>
              <a:rPr lang="en-US" dirty="0"/>
              <a:t>: Perform dot product between the decoder's query and each key.</a:t>
            </a:r>
          </a:p>
          <a:p>
            <a:endParaRPr lang="en-US" dirty="0"/>
          </a:p>
          <a:p>
            <a:r>
              <a:rPr lang="en-US" b="1" dirty="0"/>
              <a:t>Attention Scores</a:t>
            </a:r>
            <a:r>
              <a:rPr lang="en-US" dirty="0"/>
              <a:t>: Compute attention scores based on the dot products.</a:t>
            </a:r>
          </a:p>
          <a:p>
            <a:endParaRPr lang="en-US" dirty="0"/>
          </a:p>
          <a:p>
            <a:r>
              <a:rPr lang="en-US" b="1" dirty="0"/>
              <a:t>Weighted Sum</a:t>
            </a:r>
            <a:r>
              <a:rPr lang="en-US" dirty="0"/>
              <a:t>: Calculate a weighted sum of encoder outputs using attention scores.</a:t>
            </a:r>
          </a:p>
          <a:p>
            <a:endParaRPr lang="en-US" dirty="0"/>
          </a:p>
          <a:p>
            <a:r>
              <a:rPr lang="en-US" b="1" dirty="0"/>
              <a:t>Prediction Output</a:t>
            </a:r>
            <a:r>
              <a:rPr lang="en-US" dirty="0"/>
              <a:t>: Generate prediction output by passing the weighted sum through a linear transformation.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2CC7F-DF63-FA93-137A-2F28EFB3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87" y="1187604"/>
            <a:ext cx="3767602" cy="253060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0C167F9-2233-C433-506B-C2078706BBD9}"/>
              </a:ext>
            </a:extLst>
          </p:cNvPr>
          <p:cNvGrpSpPr/>
          <p:nvPr/>
        </p:nvGrpSpPr>
        <p:grpSpPr>
          <a:xfrm>
            <a:off x="7142454" y="2364283"/>
            <a:ext cx="311400" cy="110160"/>
            <a:chOff x="7142454" y="2364283"/>
            <a:chExt cx="31140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948507-EC8B-CF6C-41EC-19759FE351FC}"/>
                    </a:ext>
                  </a:extLst>
                </p14:cNvPr>
                <p14:cNvContentPartPr/>
                <p14:nvPr/>
              </p14:nvContentPartPr>
              <p14:xfrm>
                <a:off x="7142454" y="2375083"/>
                <a:ext cx="97560" cy="99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948507-EC8B-CF6C-41EC-19759FE351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36334" y="2368963"/>
                  <a:ext cx="109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B4E18C-5DB2-195D-3832-1ECC785112A6}"/>
                    </a:ext>
                  </a:extLst>
                </p14:cNvPr>
                <p14:cNvContentPartPr/>
                <p14:nvPr/>
              </p14:nvContentPartPr>
              <p14:xfrm>
                <a:off x="7401294" y="2364283"/>
                <a:ext cx="52560" cy="65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B4E18C-5DB2-195D-3832-1ECC785112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95174" y="2358163"/>
                  <a:ext cx="6480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AA0B150-BBB3-9128-1754-D31CC26E461E}"/>
                  </a:ext>
                </a:extLst>
              </p14:cNvPr>
              <p14:cNvContentPartPr/>
              <p14:nvPr/>
            </p14:nvContentPartPr>
            <p14:xfrm>
              <a:off x="7957494" y="2202283"/>
              <a:ext cx="115920" cy="103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AA0B150-BBB3-9128-1754-D31CC26E46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51374" y="2196163"/>
                <a:ext cx="128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5CDAE47-144B-5AAA-1EAC-194B220BA234}"/>
                  </a:ext>
                </a:extLst>
              </p14:cNvPr>
              <p14:cNvContentPartPr/>
              <p14:nvPr/>
            </p14:nvContentPartPr>
            <p14:xfrm>
              <a:off x="6187734" y="1137403"/>
              <a:ext cx="320040" cy="3405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5CDAE47-144B-5AAA-1EAC-194B220BA2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1614" y="1131283"/>
                <a:ext cx="332280" cy="3528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C2EDA6F-158E-DE01-6EE8-506A52AC8035}"/>
              </a:ext>
            </a:extLst>
          </p:cNvPr>
          <p:cNvSpPr txBox="1"/>
          <p:nvPr/>
        </p:nvSpPr>
        <p:spPr>
          <a:xfrm>
            <a:off x="6423347" y="92367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Cross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attention</a:t>
            </a:r>
            <a:r>
              <a:rPr lang="en-I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3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734824" y="3467232"/>
            <a:ext cx="495215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Uses GPT?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>
            <a:off x="734824" y="2504525"/>
            <a:ext cx="128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8" name="Google Shape;228;p35"/>
          <p:cNvSpPr txBox="1"/>
          <p:nvPr/>
        </p:nvSpPr>
        <p:spPr>
          <a:xfrm>
            <a:off x="734825" y="367750"/>
            <a:ext cx="1699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PORTFOLIO 2023</a:t>
            </a:r>
            <a:endParaRPr sz="1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6148" name="Picture 4" descr="Foundation Models, Transformers, BERT and GPT | Niklas Heidloff">
            <a:extLst>
              <a:ext uri="{FF2B5EF4-FFF2-40B4-BE49-F238E27FC236}">
                <a16:creationId xmlns:a16="http://schemas.microsoft.com/office/drawing/2014/main" id="{CA66CB1E-8EAA-14B4-878E-659939F64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88" y="877828"/>
            <a:ext cx="4257893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58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5968-6326-E617-F055-D2853AE2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 only / Decoder only?</a:t>
            </a:r>
            <a:endParaRPr lang="en-US" dirty="0"/>
          </a:p>
        </p:txBody>
      </p:sp>
      <p:pic>
        <p:nvPicPr>
          <p:cNvPr id="3076" name="Picture 4" descr="Understanding Encoder And Decoder LLMs">
            <a:extLst>
              <a:ext uri="{FF2B5EF4-FFF2-40B4-BE49-F238E27FC236}">
                <a16:creationId xmlns:a16="http://schemas.microsoft.com/office/drawing/2014/main" id="{4AD0371F-6FAD-7B1A-3C98-B83FF2A3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1" b="2390"/>
          <a:stretch/>
        </p:blipFill>
        <p:spPr bwMode="auto">
          <a:xfrm>
            <a:off x="859192" y="1084521"/>
            <a:ext cx="7388105" cy="405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3533F7-0982-38FF-4CAC-B7210BC6E9F8}"/>
                  </a:ext>
                </a:extLst>
              </p14:cNvPr>
              <p14:cNvContentPartPr/>
              <p14:nvPr/>
            </p14:nvContentPartPr>
            <p14:xfrm>
              <a:off x="5408154" y="3224771"/>
              <a:ext cx="280800" cy="950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3533F7-0982-38FF-4CAC-B7210BC6E9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9514" y="3216131"/>
                <a:ext cx="298440" cy="968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FEA110-E0E0-A366-DB48-817784505176}"/>
              </a:ext>
            </a:extLst>
          </p:cNvPr>
          <p:cNvSpPr txBox="1"/>
          <p:nvPr/>
        </p:nvSpPr>
        <p:spPr>
          <a:xfrm>
            <a:off x="5688954" y="356985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ChatGPT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9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2861-11C7-E908-483C-86333D4A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use What?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0E228-A365-34DF-B6CC-BE85DD3CD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 uses </a:t>
            </a:r>
            <a:r>
              <a:rPr lang="en-US" dirty="0">
                <a:solidFill>
                  <a:srgbClr val="0070C0"/>
                </a:solidFill>
              </a:rPr>
              <a:t>BPE</a:t>
            </a:r>
            <a:r>
              <a:rPr lang="en-US" dirty="0"/>
              <a:t>(byte pair encoding) and transformer decoding.</a:t>
            </a:r>
          </a:p>
          <a:p>
            <a:endParaRPr lang="en-US" dirty="0"/>
          </a:p>
          <a:p>
            <a:r>
              <a:rPr lang="en-US" dirty="0"/>
              <a:t>Encoder-only models focus on processing input sequences, suitable for tasks like classification.</a:t>
            </a:r>
          </a:p>
          <a:p>
            <a:r>
              <a:rPr lang="en-US" dirty="0"/>
              <a:t>Decoder-only models generate output sequences based on encoded representations, ideal for text generation tasks.</a:t>
            </a:r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ChatGPT and similar models use decoder-only architectures for generating contextually relevant responses in conversations.</a:t>
            </a:r>
          </a:p>
          <a:p>
            <a:r>
              <a:rPr lang="en-US" dirty="0"/>
              <a:t>Encoder-decoder architecture is utilized in ChatGPT, where input prompts are first encoded, then decoded to generate responses.</a:t>
            </a:r>
          </a:p>
        </p:txBody>
      </p:sp>
    </p:spTree>
    <p:extLst>
      <p:ext uri="{BB962C8B-B14F-4D97-AF65-F5344CB8AC3E}">
        <p14:creationId xmlns:p14="http://schemas.microsoft.com/office/powerpoint/2010/main" val="2088591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734824" y="3467232"/>
            <a:ext cx="72963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of ChatGPT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>
            <a:off x="734824" y="2504525"/>
            <a:ext cx="128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8" name="Google Shape;228;p35"/>
          <p:cNvSpPr txBox="1"/>
          <p:nvPr/>
        </p:nvSpPr>
        <p:spPr>
          <a:xfrm>
            <a:off x="734825" y="367750"/>
            <a:ext cx="1699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PORTFOLIO 2023</a:t>
            </a:r>
            <a:endParaRPr sz="1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91112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A3F6-E6E6-6AD8-B631-B008CD04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83477-881F-B3BE-3CD5-7CD9D050A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Common Sense &amp; Background Knowledge</a:t>
            </a:r>
            <a:r>
              <a:rPr lang="en-US" dirty="0"/>
              <a:t>: Limited understanding of common sense and lacks extensive background knowledge.</a:t>
            </a:r>
          </a:p>
          <a:p>
            <a:endParaRPr lang="en-US" dirty="0"/>
          </a:p>
          <a:p>
            <a:r>
              <a:rPr lang="en-US" b="1" dirty="0"/>
              <a:t>Emotional Intelligence</a:t>
            </a:r>
            <a:r>
              <a:rPr lang="en-US" dirty="0"/>
              <a:t>: Unable to detect subtle emotional cues or respond appropriately to complex emotions.</a:t>
            </a:r>
          </a:p>
          <a:p>
            <a:pPr marL="152400" indent="0">
              <a:buNone/>
            </a:pPr>
            <a:endParaRPr lang="en-US" dirty="0"/>
          </a:p>
          <a:p>
            <a:r>
              <a:rPr lang="en-US" b="1" dirty="0"/>
              <a:t>Performs best with single tasks: </a:t>
            </a:r>
            <a:r>
              <a:rPr lang="en-US" dirty="0"/>
              <a:t>struggles with handling multiple tasks simultaneously.</a:t>
            </a:r>
          </a:p>
          <a:p>
            <a:endParaRPr lang="en-US" dirty="0"/>
          </a:p>
          <a:p>
            <a:r>
              <a:rPr lang="en-US" b="1" dirty="0"/>
              <a:t>Biases &amp; Limited Knowledge </a:t>
            </a:r>
            <a:r>
              <a:rPr lang="en-US" dirty="0"/>
              <a:t>: Responses may reflect unintentional biases from training data and lack access to recent developments or specialized information, leading to potential accuracy issues.</a:t>
            </a:r>
          </a:p>
        </p:txBody>
      </p:sp>
    </p:spTree>
    <p:extLst>
      <p:ext uri="{BB962C8B-B14F-4D97-AF65-F5344CB8AC3E}">
        <p14:creationId xmlns:p14="http://schemas.microsoft.com/office/powerpoint/2010/main" val="178490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CB55-14DC-EF71-A0DD-AC4184CD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F7177-EB24-E62F-FDA7-7D6EC7218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 operates on transformer architecture with self-attention for text generation.</a:t>
            </a:r>
          </a:p>
          <a:p>
            <a:endParaRPr lang="en-US" dirty="0"/>
          </a:p>
          <a:p>
            <a:r>
              <a:rPr lang="en-US" dirty="0"/>
              <a:t>ChatGPT, a specialized variant, utilizes a decoder-only model for generating contextually relevant responses in conversations.</a:t>
            </a:r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Understanding these models enhances their effectiveness in natural language understanding and generation tasks, improving AI-driven conversational experiences.</a:t>
            </a:r>
          </a:p>
        </p:txBody>
      </p:sp>
    </p:spTree>
    <p:extLst>
      <p:ext uri="{BB962C8B-B14F-4D97-AF65-F5344CB8AC3E}">
        <p14:creationId xmlns:p14="http://schemas.microsoft.com/office/powerpoint/2010/main" val="4203500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>
            <a:spLocks noGrp="1"/>
          </p:cNvSpPr>
          <p:nvPr>
            <p:ph type="body" idx="1"/>
          </p:nvPr>
        </p:nvSpPr>
        <p:spPr>
          <a:xfrm>
            <a:off x="720000" y="1187589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Font typeface="+mj-lt"/>
              <a:buAutoNum type="arabicPeriod"/>
            </a:pPr>
            <a:r>
              <a:rPr lang="en-IN" dirty="0">
                <a:hlinkClick r:id="rId3"/>
              </a:rPr>
              <a:t>https://cdn.openai.com/research-covers/language-unsupervised/language_understanding_paper.pdf</a:t>
            </a:r>
            <a:endParaRPr lang="en-IN" dirty="0"/>
          </a:p>
          <a:p>
            <a:pPr marL="495300" indent="-342900">
              <a:buFont typeface="+mj-lt"/>
              <a:buAutoNum type="arabicPeriod"/>
            </a:pPr>
            <a:endParaRPr lang="en-IN" dirty="0"/>
          </a:p>
          <a:p>
            <a:pPr marL="495300" indent="-342900">
              <a:buFont typeface="+mj-lt"/>
              <a:buAutoNum type="arabicPeriod"/>
            </a:pPr>
            <a:r>
              <a:rPr lang="en-IN" dirty="0">
                <a:hlinkClick r:id="rId4"/>
              </a:rPr>
              <a:t>https://cdn.openai.com/better-language-models/language_models_are_unsupervised_multitask_learners.pdf</a:t>
            </a:r>
            <a:endParaRPr lang="en-IN" dirty="0"/>
          </a:p>
          <a:p>
            <a:pPr marL="495300" indent="-342900">
              <a:buFont typeface="+mj-lt"/>
              <a:buAutoNum type="arabicPeriod"/>
            </a:pPr>
            <a:endParaRPr lang="en-IN" dirty="0"/>
          </a:p>
          <a:p>
            <a:pPr marL="495300" indent="-342900">
              <a:buFont typeface="+mj-lt"/>
              <a:buAutoNum type="arabicPeriod"/>
            </a:pPr>
            <a:r>
              <a:rPr lang="en-IN" dirty="0">
                <a:hlinkClick r:id="rId5"/>
              </a:rPr>
              <a:t>https://arxiv.org/pdf/2005.14165.pdf</a:t>
            </a:r>
            <a:endParaRPr lang="en-IN" dirty="0"/>
          </a:p>
          <a:p>
            <a:pPr marL="495300" indent="-342900">
              <a:buFont typeface="+mj-lt"/>
              <a:buAutoNum type="arabicPeriod"/>
            </a:pPr>
            <a:endParaRPr lang="en-IN" dirty="0"/>
          </a:p>
          <a:p>
            <a:pPr marL="495300" indent="-342900">
              <a:buFont typeface="+mj-lt"/>
              <a:buAutoNum type="arabicPeriod"/>
            </a:pPr>
            <a:r>
              <a:rPr lang="en-IN" dirty="0">
                <a:hlinkClick r:id="rId6"/>
              </a:rPr>
              <a:t>https://arxiv.org/abs/1706.03762</a:t>
            </a:r>
            <a:endParaRPr lang="en-IN" dirty="0"/>
          </a:p>
          <a:p>
            <a:pPr marL="495300" indent="-342900">
              <a:buFont typeface="+mj-lt"/>
              <a:buAutoNum type="arabicPeriod"/>
            </a:pPr>
            <a:endParaRPr lang="en-IN" dirty="0"/>
          </a:p>
          <a:p>
            <a:pPr marL="152400" indent="0">
              <a:buNone/>
            </a:pPr>
            <a:r>
              <a:rPr lang="en-IN" dirty="0"/>
              <a:t>Intuitions are heavily relied on :</a:t>
            </a:r>
          </a:p>
          <a:p>
            <a:pPr marL="552450" indent="-400050">
              <a:buFont typeface="+mj-lt"/>
              <a:buAutoNum type="romanUcPeriod"/>
            </a:pPr>
            <a:r>
              <a:rPr lang="en-IN" dirty="0"/>
              <a:t> https://lena-voita.github.io/posts.html</a:t>
            </a:r>
          </a:p>
          <a:p>
            <a:pPr marL="552450" indent="-400050">
              <a:buFont typeface="+mj-lt"/>
              <a:buAutoNum type="romanUcPeriod"/>
            </a:pPr>
            <a:r>
              <a:rPr lang="en-IN" dirty="0"/>
              <a:t>https://www.kamperh.com/nlp817/</a:t>
            </a:r>
          </a:p>
          <a:p>
            <a:pPr marL="152400" lvl="0" indent="0" algn="l" rtl="0">
              <a:spcBef>
                <a:spcPts val="300"/>
              </a:spcBef>
              <a:spcAft>
                <a:spcPts val="0"/>
              </a:spcAft>
              <a:buSzPts val="1200"/>
              <a:buNone/>
            </a:pPr>
            <a:endParaRPr lang="en-IN" dirty="0"/>
          </a:p>
          <a:p>
            <a:pPr marL="152400" lvl="0" indent="0" algn="l" rtl="0">
              <a:spcBef>
                <a:spcPts val="300"/>
              </a:spcBef>
              <a:spcAft>
                <a:spcPts val="0"/>
              </a:spcAft>
              <a:buSzPts val="1200"/>
              <a:buNone/>
            </a:pPr>
            <a:endParaRPr lang="en-IN" dirty="0"/>
          </a:p>
        </p:txBody>
      </p:sp>
      <p:sp>
        <p:nvSpPr>
          <p:cNvPr id="449" name="Google Shape;44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REFERNCES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734824" y="3467232"/>
            <a:ext cx="495215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ChatGPT?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>
            <a:off x="734824" y="2504525"/>
            <a:ext cx="128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27" name="Google Shape;227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399" b="1399"/>
          <a:stretch/>
        </p:blipFill>
        <p:spPr>
          <a:xfrm flipH="1">
            <a:off x="6983448" y="772435"/>
            <a:ext cx="255988" cy="1787366"/>
          </a:xfrm>
          <a:prstGeom prst="rect">
            <a:avLst/>
          </a:prstGeom>
        </p:spPr>
      </p:pic>
      <p:sp>
        <p:nvSpPr>
          <p:cNvPr id="228" name="Google Shape;228;p35"/>
          <p:cNvSpPr txBox="1"/>
          <p:nvPr/>
        </p:nvSpPr>
        <p:spPr>
          <a:xfrm>
            <a:off x="734825" y="367750"/>
            <a:ext cx="1699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PORTFOLIO 2023</a:t>
            </a:r>
            <a:endParaRPr sz="1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026" name="Picture 2" descr="OpenAI debuts Chat GPT-4, more advanced AI model that can describe photos,  handle more texts | Fox Business">
            <a:extLst>
              <a:ext uri="{FF2B5EF4-FFF2-40B4-BE49-F238E27FC236}">
                <a16:creationId xmlns:a16="http://schemas.microsoft.com/office/drawing/2014/main" id="{A6548B23-6CC7-79BE-EA56-795E3DF40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04" y="654829"/>
            <a:ext cx="4270983" cy="24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57F5-3356-4902-F96B-864F519D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 GPT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6735E-370A-1C33-CA29-BC5EE787E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 is a conversational AI developed by OpenAI.</a:t>
            </a:r>
          </a:p>
          <a:p>
            <a:pPr marL="152400" indent="0">
              <a:buNone/>
            </a:pPr>
            <a:endParaRPr lang="en-US" dirty="0"/>
          </a:p>
          <a:p>
            <a:r>
              <a:rPr lang="en-US" dirty="0"/>
              <a:t>Based on the GPT (Generative Pre-trained Transformer) architecture.</a:t>
            </a:r>
            <a:endParaRPr lang="en-US" dirty="0">
              <a:latin typeface="+mj-lt"/>
            </a:endParaRPr>
          </a:p>
          <a:p>
            <a:endParaRPr lang="en-US" dirty="0"/>
          </a:p>
          <a:p>
            <a:r>
              <a:rPr lang="en-US" dirty="0"/>
              <a:t>Designed to engage in natural language conversations with users, providing responses that are contextually relevant and coherent.</a:t>
            </a:r>
          </a:p>
          <a:p>
            <a:endParaRPr lang="en-US" dirty="0"/>
          </a:p>
          <a:p>
            <a:r>
              <a:rPr lang="en-US" dirty="0"/>
              <a:t>ChatGPT has been trained on a vast amount of text data from the internet, allowing it to generate human-like responses to a wide range of prompts and questions</a:t>
            </a:r>
          </a:p>
        </p:txBody>
      </p:sp>
    </p:spTree>
    <p:extLst>
      <p:ext uri="{BB962C8B-B14F-4D97-AF65-F5344CB8AC3E}">
        <p14:creationId xmlns:p14="http://schemas.microsoft.com/office/powerpoint/2010/main" val="274484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734824" y="3467232"/>
            <a:ext cx="737678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 that led to ChatGPT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>
            <a:off x="734824" y="2504525"/>
            <a:ext cx="128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8" name="Google Shape;228;p35"/>
          <p:cNvSpPr txBox="1"/>
          <p:nvPr/>
        </p:nvSpPr>
        <p:spPr>
          <a:xfrm>
            <a:off x="734825" y="367750"/>
            <a:ext cx="1699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PORTFOLIO 2023</a:t>
            </a:r>
            <a:endParaRPr sz="1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5126" name="Picture 6" descr="Step by Step into GPT. GPT stands for Generative Pre-Training… | by Yan Xu  | Medium">
            <a:extLst>
              <a:ext uri="{FF2B5EF4-FFF2-40B4-BE49-F238E27FC236}">
                <a16:creationId xmlns:a16="http://schemas.microsoft.com/office/drawing/2014/main" id="{345D9452-D9F3-664C-93F5-429729EC1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62" y="834468"/>
            <a:ext cx="5059938" cy="23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3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3225" y="577401"/>
            <a:ext cx="559556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1" dirty="0"/>
              <a:t>HOW IT ALL STARTED?</a:t>
            </a:r>
            <a:endParaRPr i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6F2F44A-C7CF-1D61-068D-5620C41BA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416474"/>
            <a:ext cx="7476118" cy="3149625"/>
          </a:xfrm>
        </p:spPr>
        <p:txBody>
          <a:bodyPr/>
          <a:lstStyle/>
          <a:p>
            <a:pPr marL="152400" indent="0">
              <a:buNone/>
            </a:pPr>
            <a:r>
              <a:rPr lang="en-US" b="1" dirty="0"/>
              <a:t>GPT-1 (2018-2019):</a:t>
            </a:r>
          </a:p>
          <a:p>
            <a:r>
              <a:rPr lang="en-US" dirty="0"/>
              <a:t>OpenAI introduced GPT-1 </a:t>
            </a:r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dirty="0"/>
              <a:t> in June 2018, marking a significant advancement in natural language processing. It utilized a transformer architecture and was trained on a vast corpus of internet text.</a:t>
            </a:r>
          </a:p>
          <a:p>
            <a:pPr marL="152400" indent="0">
              <a:buNone/>
            </a:pPr>
            <a:endParaRPr lang="en-US" b="1" dirty="0"/>
          </a:p>
          <a:p>
            <a:pPr marL="152400" indent="0">
              <a:buNone/>
            </a:pPr>
            <a:r>
              <a:rPr lang="en-US" b="1" dirty="0"/>
              <a:t>Release of GPT-2 (2019):</a:t>
            </a:r>
          </a:p>
          <a:p>
            <a:r>
              <a:rPr lang="en-US" dirty="0"/>
              <a:t>OpenAI released the full version of GPT-2 </a:t>
            </a:r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dirty="0"/>
              <a:t> in November 2019.</a:t>
            </a:r>
          </a:p>
          <a:p>
            <a:r>
              <a:rPr lang="en-US" dirty="0"/>
              <a:t>A staged release plan was implemented to address concerns about potential misuse.</a:t>
            </a:r>
          </a:p>
          <a:p>
            <a:r>
              <a:rPr lang="en-US" dirty="0"/>
              <a:t>Researchers and developers began exploring various applications of GPT-2, including text generation, chatbots, content creation, and language translation.</a:t>
            </a:r>
          </a:p>
          <a:p>
            <a:pPr marL="152400" indent="0">
              <a:buNone/>
            </a:pPr>
            <a:endParaRPr lang="en-US" b="1" dirty="0"/>
          </a:p>
          <a:p>
            <a:pPr marL="152400" indent="0">
              <a:buNone/>
            </a:pPr>
            <a:r>
              <a:rPr lang="en-US" b="1" dirty="0"/>
              <a:t>ChatGPT-3, 3.5, 4:</a:t>
            </a:r>
          </a:p>
          <a:p>
            <a:r>
              <a:rPr lang="en-US" dirty="0"/>
              <a:t>Following the release of GPT-3 </a:t>
            </a:r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dirty="0"/>
              <a:t> , OpenAI and other research teams continued to advance and     refine transformer-based models for natural language processing.</a:t>
            </a:r>
          </a:p>
          <a:p>
            <a:r>
              <a:rPr lang="en-US" dirty="0"/>
              <a:t>These advancements also extended to incorporating capabilities for image and voice inputs.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734824" y="3467232"/>
            <a:ext cx="495215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of GPT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 idx="2"/>
          </p:nvPr>
        </p:nvSpPr>
        <p:spPr>
          <a:xfrm>
            <a:off x="734824" y="2504525"/>
            <a:ext cx="128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8" name="Google Shape;228;p35"/>
          <p:cNvSpPr txBox="1"/>
          <p:nvPr/>
        </p:nvSpPr>
        <p:spPr>
          <a:xfrm>
            <a:off x="734825" y="367750"/>
            <a:ext cx="1699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PORTFOLIO 2023</a:t>
            </a:r>
            <a:endParaRPr sz="1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7170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28AC6867-8D92-A085-1A16-F1118F386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48" y="886045"/>
            <a:ext cx="5645823" cy="210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4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1CD0-5F2F-674C-E8BE-EBB7A006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Transformer Architecture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9B8AE-6D7B-3365-4C25-03379293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Even though we don’t know exact source code for the ChatGPT., we do know how it works.</a:t>
            </a:r>
          </a:p>
          <a:p>
            <a:endParaRPr lang="en-IN" dirty="0"/>
          </a:p>
          <a:p>
            <a:r>
              <a:rPr lang="en-IN" dirty="0"/>
              <a:t>Most of the heavy things are done through the Transformer model.</a:t>
            </a:r>
          </a:p>
          <a:p>
            <a:endParaRPr lang="en-IN" dirty="0"/>
          </a:p>
          <a:p>
            <a:r>
              <a:rPr lang="en-IN" dirty="0"/>
              <a:t>This is first proposed in the paper “Attention is all you need” </a:t>
            </a:r>
            <a:r>
              <a:rPr lang="en-IN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IN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.</a:t>
            </a:r>
            <a:endParaRPr lang="en-IN" dirty="0">
              <a:solidFill>
                <a:srgbClr val="FF0000"/>
              </a:solidFill>
              <a:latin typeface="+mj-lt"/>
            </a:endParaRPr>
          </a:p>
          <a:p>
            <a:endParaRPr lang="en-IN" dirty="0"/>
          </a:p>
          <a:p>
            <a:r>
              <a:rPr lang="en-IN" dirty="0"/>
              <a:t>Let us dive deep into this monstrosity and peel block by block on how it works.</a:t>
            </a:r>
            <a:endParaRPr lang="en-US" dirty="0"/>
          </a:p>
        </p:txBody>
      </p:sp>
      <p:pic>
        <p:nvPicPr>
          <p:cNvPr id="10" name="Picture Placeholder 9" descr="A diagram of a process&#10;&#10;Description automatically generated">
            <a:extLst>
              <a:ext uri="{FF2B5EF4-FFF2-40B4-BE49-F238E27FC236}">
                <a16:creationId xmlns:a16="http://schemas.microsoft.com/office/drawing/2014/main" id="{A014270D-CE81-C278-DAB8-08AA0317A6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4800" b="48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174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A0B9-91C4-6763-D009-B028019B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 &amp; Decoder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E4A63-F3F9-441B-4423-41B491611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 understand from the start lets refresh our minds on the previous ways to generate text, predictions and machine translation.</a:t>
            </a:r>
          </a:p>
          <a:p>
            <a:r>
              <a:rPr lang="en-US" dirty="0"/>
              <a:t>We will not talk about the vanilla RNN encoder decoder model in detail. but let us view this in a higher picture.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65921-E7E7-21C8-C0E7-BDC2B7390CBA}"/>
              </a:ext>
            </a:extLst>
          </p:cNvPr>
          <p:cNvSpPr txBox="1"/>
          <p:nvPr/>
        </p:nvSpPr>
        <p:spPr>
          <a:xfrm>
            <a:off x="6822652" y="4734442"/>
            <a:ext cx="1328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 </a:t>
            </a:r>
            <a:r>
              <a:rPr lang="en-IN" sz="1000" dirty="0"/>
              <a:t>©</a:t>
            </a:r>
            <a:r>
              <a:rPr lang="en-IN" sz="900" dirty="0"/>
              <a:t>Herman </a:t>
            </a:r>
            <a:r>
              <a:rPr lang="en-IN" sz="900" dirty="0" err="1"/>
              <a:t>kamper</a:t>
            </a:r>
            <a:endParaRPr lang="en-US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7ED6AB-8C4E-0F3E-7AD5-4DB166DD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61" y="2617854"/>
            <a:ext cx="6612477" cy="21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94954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and Professional Portfolio by Slidesgo">
  <a:themeElements>
    <a:clrScheme name="Simple Light">
      <a:dk1>
        <a:srgbClr val="333333"/>
      </a:dk1>
      <a:lt1>
        <a:srgbClr val="F7F4F1"/>
      </a:lt1>
      <a:dk2>
        <a:srgbClr val="444444"/>
      </a:dk2>
      <a:lt2>
        <a:srgbClr val="555555"/>
      </a:lt2>
      <a:accent1>
        <a:srgbClr val="66666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1513</Words>
  <Application>Microsoft Office PowerPoint</Application>
  <PresentationFormat>On-screen Show (16:9)</PresentationFormat>
  <Paragraphs>192</Paragraphs>
  <Slides>29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DM Sans Medium</vt:lpstr>
      <vt:lpstr>Raleway</vt:lpstr>
      <vt:lpstr>Arial</vt:lpstr>
      <vt:lpstr>Cambria Math</vt:lpstr>
      <vt:lpstr>Anaheim</vt:lpstr>
      <vt:lpstr>Playfair Display Medium</vt:lpstr>
      <vt:lpstr>DM Sans</vt:lpstr>
      <vt:lpstr>Nunito Light</vt:lpstr>
      <vt:lpstr>Formal and Professional Portfolio by Slidesgo</vt:lpstr>
      <vt:lpstr>How does Chat GPT actually Work? </vt:lpstr>
      <vt:lpstr>Contents</vt:lpstr>
      <vt:lpstr>What is ChatGPT?</vt:lpstr>
      <vt:lpstr>Chat GPT</vt:lpstr>
      <vt:lpstr>History that led to ChatGPT</vt:lpstr>
      <vt:lpstr>HOW IT ALL STARTED?</vt:lpstr>
      <vt:lpstr>Working of GPT</vt:lpstr>
      <vt:lpstr>Transformer Architecture</vt:lpstr>
      <vt:lpstr>Encoder &amp; Decoder Model</vt:lpstr>
      <vt:lpstr>E&amp;D model </vt:lpstr>
      <vt:lpstr>Issues</vt:lpstr>
      <vt:lpstr>Attention (Encoding)</vt:lpstr>
      <vt:lpstr>PowerPoint Presentation</vt:lpstr>
      <vt:lpstr>PowerPoint Presentation</vt:lpstr>
      <vt:lpstr>Cont.</vt:lpstr>
      <vt:lpstr>Attention with keys, Queries, Values</vt:lpstr>
      <vt:lpstr>Contd.</vt:lpstr>
      <vt:lpstr>Multi-head &amp; masked attention </vt:lpstr>
      <vt:lpstr>Masked Attn.</vt:lpstr>
      <vt:lpstr>Positional Encoding</vt:lpstr>
      <vt:lpstr>PowerPoint Presentation</vt:lpstr>
      <vt:lpstr>Cross Attention(Decoding)</vt:lpstr>
      <vt:lpstr>Who Uses GPT?</vt:lpstr>
      <vt:lpstr>Encoder only / Decoder only?</vt:lpstr>
      <vt:lpstr>When to use What?</vt:lpstr>
      <vt:lpstr>Limitations of ChatGPT</vt:lpstr>
      <vt:lpstr>Limitations</vt:lpstr>
      <vt:lpstr>Conclusion</vt:lpstr>
      <vt:lpstr>REFERNCES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Chat GPT actually Work? </dc:title>
  <cp:lastModifiedBy>Tanishq Venkata Satya Sri Pavan Sadanala</cp:lastModifiedBy>
  <cp:revision>5</cp:revision>
  <dcterms:modified xsi:type="dcterms:W3CDTF">2024-02-18T23:22:28Z</dcterms:modified>
</cp:coreProperties>
</file>